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  <p:sldId id="260" r:id="rId6"/>
    <p:sldId id="261" r:id="rId7"/>
    <p:sldId id="262" r:id="rId8"/>
    <p:sldId id="264" r:id="rId9"/>
    <p:sldId id="265" r:id="rId10"/>
    <p:sldId id="268" r:id="rId11"/>
    <p:sldId id="266" r:id="rId12"/>
    <p:sldId id="267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3333CC"/>
    <a:srgbClr val="0033CC"/>
    <a:srgbClr val="006600"/>
    <a:srgbClr val="9900CC"/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Рабочий стол\LEGO 2018-2019 гг\схемы\681febfb71bf2f62e2c7be72697a1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060" y="-1535941"/>
            <a:ext cx="6857999" cy="99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161" y="1700808"/>
            <a:ext cx="7082491" cy="2156820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ОБРАЗОВАТЕЛЬНАЯ  ПРОГРАММА ДОШКОЛЬНОГО ОБРАЗОВАНИЯ</a:t>
            </a:r>
            <a:br>
              <a:rPr lang="ru-RU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ФРЁБЕЛЯ ДО РОБОТА: РАСТИМ БУДУЩИХ ИНЖЕНЕРОВ»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188640"/>
            <a:ext cx="4286280" cy="10972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Муниципальное бюджетное  дошкольное  образовательное учреждение «Детский сад  № 1 «Радуга» п.Боголюбово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5143512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Подготовила: 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старший воспитатель  Г.И.Пудова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380186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Конструктор Лего, Технология, Роб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1984"/>
            <a:ext cx="2071702" cy="2571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428604"/>
            <a:ext cx="7358114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Квалификационный справочник содержит основные компетенции инженера и технолога, анализ которых помог: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научно обоснованных методов исследования определить предпосылки формирования этих компетенций в дошкольном возрасте;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 основные умения, навыки, необходимые для формирования предпосылок готовности дошкольников к изучению основ технических наук;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endParaRPr lang="ru-RU" sz="2400" b="1" dirty="0" smtClean="0">
              <a:solidFill>
                <a:srgbClr val="0033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соотнести планируемые результаты с ФГОС дошкольного образования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endParaRPr lang="ru-RU" sz="2400" b="1" dirty="0" smtClean="0">
              <a:solidFill>
                <a:srgbClr val="0033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12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Конструктор Лего, Технология, Роб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1984"/>
            <a:ext cx="2071702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428604"/>
            <a:ext cx="7358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28662" y="1071546"/>
            <a:ext cx="764386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программы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 Фрёбеля до робота: растим будущих инженеров»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тоже не случайно.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своего рода эволюция видов конструкторов: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игровой набор «Дары Фрёбеля»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5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Конструкторы;  </a:t>
            </a:r>
          </a:p>
          <a:p>
            <a:pPr lvl="6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Робототехника.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duplo.kabachnik.info/ru/assets/images/duplo/kran-crane/p11704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0"/>
            <a:ext cx="2769842" cy="2299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froebelgifts.com/images/froebel_gift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66"/>
            <a:ext cx="2786062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www.froebelgifts.com/images/froebel_gift_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184" y="4929174"/>
            <a:ext cx="192881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712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Влияние этих видов конструкторов на развитие ребенка и качество образовательной деятельности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«</a:t>
            </a: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Дары Фребеля»  -  набор разных типов игр        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для каждого  возраста, позволяющий:  </a:t>
            </a:r>
          </a:p>
          <a:p>
            <a:pPr lvl="5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простой форме моделировать все  </a:t>
            </a:r>
          </a:p>
          <a:p>
            <a:pPr lvl="5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многообразие связей и отношений  </a:t>
            </a:r>
          </a:p>
          <a:p>
            <a:pPr lvl="5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природного и духовного мира: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осуществлять психолого-педагогическое сопровождение  </a:t>
            </a:r>
          </a:p>
          <a:p>
            <a:pPr lvl="1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взрослым детской деятельности, придающее  </a:t>
            </a:r>
          </a:p>
          <a:p>
            <a:pPr lvl="1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осмысленность предметным действиям;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оценивать собственные умения и собственную  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деятельность;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 развивать самостоятельность и инициативу в  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различных видах деятельности.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250029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853">
            <a:off x="6572264" y="5286364"/>
            <a:ext cx="2571736" cy="178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712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Конструкторы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928670"/>
            <a:ext cx="857256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с конструктором носит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созидательный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 и создает условия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формирования целеполагания и произвольной организации деятельности, а именно: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формирования способности к длительным волевым усилиям;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закладывает у ребенка основу трудолюбия;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обеспечивает развитие воображения, образного мышления, способности систематизировать свойства и отношений в предметном мире;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 способность к планированию  деятельности: от замысла к результату;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активизирует  функции речи.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Широкие возможности открывает        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конструктор для развития творческой     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активности. В процессе деятельности с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конструкторами совершенствуется ручная моторика, создаются условия для овладения техникой владения инструментами.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070322-53C2-40F4-836A-381264231B6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673" t="-2028" r="15108" b="3618"/>
          <a:stretch/>
        </p:blipFill>
        <p:spPr>
          <a:xfrm rot="5400000">
            <a:off x="6965168" y="178600"/>
            <a:ext cx="2357432" cy="2000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43E0697-2555-48B6-879A-525D0607CD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1381" t="1972" r="13506" b="6479"/>
          <a:stretch>
            <a:fillRect/>
          </a:stretch>
        </p:blipFill>
        <p:spPr>
          <a:xfrm>
            <a:off x="285720" y="4000504"/>
            <a:ext cx="242889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712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222" y="-1"/>
            <a:ext cx="950122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Робототехника.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Занимаясь робототехникой      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дошкольники получают возможность:</a:t>
            </a:r>
          </a:p>
          <a:p>
            <a:pPr lvl="7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развития  всего комплекса                                                           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познавательных процессов,  </a:t>
            </a:r>
          </a:p>
          <a:p>
            <a:pPr lvl="6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активную практику самостоятельного   </a:t>
            </a:r>
          </a:p>
          <a:p>
            <a:pPr lvl="6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решения конкретных задач, </a:t>
            </a:r>
          </a:p>
          <a:p>
            <a:pPr lvl="6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формируется широкий спектр личных качеств:</a:t>
            </a:r>
          </a:p>
          <a:p>
            <a:pPr lvl="6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потребности мотива, </a:t>
            </a:r>
          </a:p>
          <a:p>
            <a:pPr lvl="6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самостоятельность и инициативность,</a:t>
            </a:r>
          </a:p>
          <a:p>
            <a:pPr lvl="6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общительность и толерантность,</a:t>
            </a:r>
          </a:p>
          <a:p>
            <a:pPr lvl="6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стремление к успеху, </a:t>
            </a:r>
          </a:p>
          <a:p>
            <a:pPr lvl="6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потребность в самореализации,</a:t>
            </a:r>
          </a:p>
          <a:p>
            <a:pPr lvl="6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умение работать в команде.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tatic-sl.insales.ru/images/products/1/2651/249293403/45300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3037">
            <a:off x="-896541" y="434528"/>
            <a:ext cx="4796108" cy="2302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cdn.webshopapp.com/shops/128280/files/103182902/lego-education-wedo-construction-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595753"/>
            <a:ext cx="2827808" cy="2262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static-sl.insales.ru/images/products/1/2651/249293403/45300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3037">
            <a:off x="-896542" y="434528"/>
            <a:ext cx="4796108" cy="2302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712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00042"/>
            <a:ext cx="89297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конструировании цель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задается в виде схематического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изображения,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 постройки.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Ребенок не копирует образец,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активно анализирует условия задачи,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обращается к способу ее решения,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собственным действиям по решению.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Значимым результатом решения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таких задач является перестройка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психики ребенка,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действия его становятся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осознанными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и произвольными.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7B7612-827A-4829-8F5E-9A9EE6D3AA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l="12348" t="9517"/>
          <a:stretch>
            <a:fillRect/>
          </a:stretch>
        </p:blipFill>
        <p:spPr>
          <a:xfrm rot="5400000">
            <a:off x="6750840" y="4679152"/>
            <a:ext cx="271461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21DEA722-502D-4BA5-A485-19E3B07772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827">
            <a:off x="4929190" y="4572008"/>
            <a:ext cx="221457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2A24B3D2-C23C-4493-AF48-7CE190B343AF}"/>
              </a:ext>
            </a:extLst>
          </p:cNvPr>
          <p:cNvPicPr/>
          <p:nvPr/>
        </p:nvPicPr>
        <p:blipFill>
          <a:blip r:embed="rId5" cstate="print"/>
          <a:srcRect t="9302" r="4846"/>
          <a:stretch>
            <a:fillRect/>
          </a:stretch>
        </p:blipFill>
        <p:spPr>
          <a:xfrm>
            <a:off x="0" y="0"/>
            <a:ext cx="1928826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7313174E-8FFB-420D-B3BB-DF10D4FF28E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223" y="2143119"/>
            <a:ext cx="278608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712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AA8E3C-885A-4150-B729-9D2E05413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330" y="214290"/>
            <a:ext cx="1857388" cy="19502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472" y="889844"/>
            <a:ext cx="750099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уникальным методическим продуктом и разработана в соответствии с Федеральным законом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от 29 декабря 2012 г. № 273-ФЗ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Федерации»; Федеральным государственным образовательным стандартом дошкольного образования (Приказ Минобрнауки РФ от 17 октября 2013 г. № 1155, г. Москва)</a:t>
            </a: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к.п.н. Волосовец Т.В., (РАО)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к.п.н. Карпова Ю.В. (СИПКРО),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Тимофеева Т.В. (ДОО)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директор ФИРО, академик РАО,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психологических наук,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Асмолов А.Г.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60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    программы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19"/>
          <a:stretch/>
        </p:blipFill>
        <p:spPr bwMode="auto">
          <a:xfrm>
            <a:off x="0" y="5085310"/>
            <a:ext cx="3507927" cy="1629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2" y="1214422"/>
            <a:ext cx="87868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4"/>
              </a:buBlip>
            </a:pP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необходимостью модернизации экономики страны, которая невозможна без высококвалифицированных кадров для промышленности. </a:t>
            </a:r>
          </a:p>
          <a:p>
            <a:pPr algn="ctr">
              <a:buBlip>
                <a:blip r:embed="rId4"/>
              </a:buBlip>
            </a:pP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необходимость формирования мотивации на профессиональную деятельность с дошкольного возраста;</a:t>
            </a:r>
          </a:p>
          <a:p>
            <a:pPr algn="ctr">
              <a:buBlip>
                <a:blip r:embed="rId4"/>
              </a:buBlip>
            </a:pP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Очень важно на ранних шагах выявить технические  </a:t>
            </a:r>
          </a:p>
          <a:p>
            <a:pPr algn="ctr"/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наклонности учащихся  и развивать их в этом направлении;</a:t>
            </a:r>
          </a:p>
          <a:p>
            <a:pPr algn="ctr">
              <a:buBlip>
                <a:blip r:embed="rId4"/>
              </a:buBlip>
            </a:pP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Крайне важно, чтобы дети исследовали мир физически, а не виртуально.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сегодняшний день ни в одной образовательной  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программе  дошкольного образования 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не предусмотрено изучение 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основ технических наук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в комплексе, в системе. </a:t>
            </a:r>
          </a:p>
          <a:p>
            <a:pPr>
              <a:buBlip>
                <a:blip r:embed="rId4"/>
              </a:buBlip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712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реализации Программы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5" t="16787" r="4973" b="21662"/>
          <a:stretch/>
        </p:blipFill>
        <p:spPr bwMode="auto">
          <a:xfrm>
            <a:off x="0" y="5429264"/>
            <a:ext cx="3847355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34" y="2214554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целью Программы является разработка системы формирования у детей предпосылок готовности к изучению технических наук средствами игрового оборудования в соответствии с ФГОС дошкольного образования.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AA8E3C-885A-4150-B729-9D2E05413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834" y="214291"/>
            <a:ext cx="1285884" cy="13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35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19"/>
          <a:stretch/>
        </p:blipFill>
        <p:spPr bwMode="auto">
          <a:xfrm>
            <a:off x="214282" y="5286388"/>
            <a:ext cx="330104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596" y="0"/>
            <a:ext cx="850112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Организовать   предметную игровую техносреду, адекватную возрастным особенностям и современным требованиям к политехнической подготовке детей в образовательном пространстве ДОО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формировать основы технической грамотности воспитанников;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технические и конструктивные умения в специфических для дошкольного возраста видах детской деятельности;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обеспечить освоение детьми начального опыта работы с отдельными техническими объектами;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оценить результативность системы педагогической работы,       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направленной на формирование у воспитанников,    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предпосылок готовности к изучению         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технических наук средствами игрового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оборудования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9088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58072" cy="11319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FF"/>
                </a:solidFill>
              </a:rPr>
              <a:t>Принципы формирования Программы </a:t>
            </a:r>
            <a:endParaRPr lang="ru-RU" b="1" dirty="0">
              <a:solidFill>
                <a:srgbClr val="99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полноценное проживание ребёнком всех этапов детства обогащение (амплификации) детского развития;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построение процесса образовательной деятельности на основе индивидуальных особенностей каждого ребенка: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содействие и сотрудничество детей и взрослых;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поддержка инициативы детей в различных видах деятельности;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сотрудничество дошкольной организации с семьёй;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приобщение детей к социокультурным нормам, традициям семьи, общества и государства;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формирование познавательных интересов и познавательных действий ребенка в различных видах деятельности;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возрастная адекватность дошкольного образования;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учёт этнокультурной ситуации развития детей;</a:t>
            </a:r>
            <a:endParaRPr lang="ru-RU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AA8E3C-885A-4150-B729-9D2E05413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103" y="214291"/>
            <a:ext cx="1156615" cy="12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12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FF"/>
                </a:solidFill>
              </a:rPr>
              <a:t>Подходы   формирования Программы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71678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3"/>
              </a:buBlip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 подход;</a:t>
            </a:r>
          </a:p>
          <a:p>
            <a:pPr algn="ctr"/>
            <a:endParaRPr lang="ru-RU" sz="24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Личностно-ориентированный подход;</a:t>
            </a:r>
          </a:p>
          <a:p>
            <a:pPr algn="ctr">
              <a:buBlip>
                <a:blip r:embed="rId3"/>
              </a:buBlip>
            </a:pPr>
            <a:endParaRPr lang="ru-RU" sz="24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Индивидуальный подход;</a:t>
            </a:r>
          </a:p>
          <a:p>
            <a:pPr algn="ctr"/>
            <a:endParaRPr lang="ru-RU" sz="24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Дифференцированный подход. </a:t>
            </a:r>
            <a:endParaRPr lang="ru-RU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5" t="16787" r="4973" b="21662"/>
          <a:stretch/>
        </p:blipFill>
        <p:spPr bwMode="auto">
          <a:xfrm>
            <a:off x="214282" y="4857760"/>
            <a:ext cx="2961882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AA8E3C-885A-4150-B729-9D2E054130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214291"/>
            <a:ext cx="1571636" cy="165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712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FF"/>
                </a:solidFill>
              </a:rPr>
              <a:t>Планируемые результаты освоения Программы</a:t>
            </a:r>
            <a:endParaRPr lang="ru-RU" sz="3600" b="1" dirty="0">
              <a:solidFill>
                <a:srgbClr val="9900FF"/>
              </a:solidFill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19"/>
          <a:stretch/>
        </p:blipFill>
        <p:spPr bwMode="auto">
          <a:xfrm>
            <a:off x="0" y="5085310"/>
            <a:ext cx="3786182" cy="10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1714488"/>
            <a:ext cx="892971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CC"/>
                </a:solidFill>
              </a:rPr>
              <a:t> в  дошкольном  образовании -  создаются</a:t>
            </a:r>
            <a:r>
              <a:rPr lang="ru-RU" b="1" dirty="0" smtClean="0">
                <a:solidFill>
                  <a:srgbClr val="C00000"/>
                </a:solidFill>
              </a:rPr>
              <a:t> условия </a:t>
            </a:r>
            <a:r>
              <a:rPr lang="ru-RU" b="1" dirty="0" smtClean="0">
                <a:solidFill>
                  <a:srgbClr val="9900CC"/>
                </a:solidFill>
              </a:rPr>
              <a:t>для их формирования;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CC"/>
                </a:solidFill>
              </a:rPr>
              <a:t>среднее звено школы- формирует </a:t>
            </a:r>
            <a:r>
              <a:rPr lang="ru-RU" b="1" dirty="0" smtClean="0">
                <a:solidFill>
                  <a:srgbClr val="C00000"/>
                </a:solidFill>
              </a:rPr>
              <a:t> основы </a:t>
            </a:r>
            <a:r>
              <a:rPr lang="ru-RU" b="1" dirty="0" smtClean="0">
                <a:solidFill>
                  <a:srgbClr val="9900CC"/>
                </a:solidFill>
              </a:rPr>
              <a:t>этих компетенций;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CC"/>
                </a:solidFill>
              </a:rPr>
              <a:t> выпускные  классы  школы   -  эти компетенции </a:t>
            </a:r>
            <a:r>
              <a:rPr lang="ru-RU" b="1" dirty="0" smtClean="0">
                <a:solidFill>
                  <a:srgbClr val="C00000"/>
                </a:solidFill>
              </a:rPr>
              <a:t>активно используются  при выборе профессии</a:t>
            </a:r>
          </a:p>
          <a:p>
            <a:pPr algn="just"/>
            <a:r>
              <a:rPr lang="ru-RU" dirty="0" smtClean="0"/>
              <a:t>           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Поэтому для определения результатов освоения  программы   авторы    обратились к компетенциям инженера ( Постановление Минтруда РФ от 21.08.1998г. № 37 «Квалификационный справочник должностей руководителей, специалистов и других служащих»)    и скорректировали их с учетом возрастных возможностей детей старшего дошкольного возраста.  </a:t>
            </a:r>
          </a:p>
          <a:p>
            <a:r>
              <a:rPr lang="ru-RU" dirty="0" smtClean="0"/>
              <a:t>                                      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Эти результаты  полностью соотносятся с требованиями и                   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конкретизируют целевые ориентиры ФГОС ДО                 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Таким образом, были сформулированы        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показатели  основ технической подготовки          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детей старшего  дошкольного возраста.         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 Концепции-2015 отмечается, что «непрерывность сопровождения профессионального самоопределения обеспечивается, прежде всего, формированием и последующим </a:t>
            </a:r>
          </a:p>
          <a:p>
            <a:pPr algn="ctr"/>
            <a:r>
              <a:rPr lang="ru-RU" sz="2000" dirty="0" smtClean="0"/>
              <a:t>развитием набора профориентационных компетенций.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39712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идея Программы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9458" name="Picture 2" descr="https://duplo.kabachnik.info/ru/assets/images/duplo/kran-crane/p1170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3269908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5309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000108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обучающихся предпосылок готовности к изучению технических наук возможно только в условиях спроектированной системы научного знания, в основу которой должен быть положен классификатор технических наук   который позволил  определить направления образования детей дошкольного возраста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duplo.kabachnik.info/ru/assets/images/duplo/kran-crane/p1170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20" y="4295780"/>
            <a:ext cx="3269908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7125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961</Words>
  <Application>Microsoft Office PowerPoint</Application>
  <PresentationFormat>Экран (4:3)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ПАРЦИАЛЬНАЯ ОБРАЗОВАТЕЛЬНАЯ  ПРОГРАММА ДОШКОЛЬНОГО ОБРАЗОВАНИЯ «ОТ ФРЁБЕЛЯ ДО РОБОТА: РАСТИМ БУДУЩИХ ИНЖЕНЕРОВ»</vt:lpstr>
      <vt:lpstr>Слайд 2</vt:lpstr>
      <vt:lpstr>Актуальность    программы</vt:lpstr>
      <vt:lpstr>Цели и задачи реализации Программы</vt:lpstr>
      <vt:lpstr>Слайд 5</vt:lpstr>
      <vt:lpstr>Принципы формирования Программы </vt:lpstr>
      <vt:lpstr>Подходы   формирования Программы </vt:lpstr>
      <vt:lpstr>Планируемые результаты освоения Программы</vt:lpstr>
      <vt:lpstr> Основная идея Программы   </vt:lpstr>
      <vt:lpstr>Слайд 10</vt:lpstr>
      <vt:lpstr>Слайд 11</vt:lpstr>
      <vt:lpstr>Влияние этих видов конструкторов на развитие ребенка и качество образовательной деятельности</vt:lpstr>
      <vt:lpstr>Конструкторы. </vt:lpstr>
      <vt:lpstr>                         Робототехника.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user</dc:creator>
  <cp:lastModifiedBy>user</cp:lastModifiedBy>
  <cp:revision>69</cp:revision>
  <dcterms:created xsi:type="dcterms:W3CDTF">2019-06-26T04:58:30Z</dcterms:created>
  <dcterms:modified xsi:type="dcterms:W3CDTF">2023-11-23T17:33:14Z</dcterms:modified>
</cp:coreProperties>
</file>